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7" r:id="rId2"/>
    <p:sldId id="256" r:id="rId3"/>
    <p:sldId id="258" r:id="rId4"/>
    <p:sldId id="259" r:id="rId5"/>
    <p:sldId id="270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63" r:id="rId15"/>
    <p:sldId id="264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57F6A-EA2E-4107-B397-C0F117D834CB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15D5C-7515-4B92-ADD8-F77F7A631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15D5C-7515-4B92-ADD8-F77F7A631BF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E29D259-0003-48CF-AA2A-39E4DEDB1029}" type="datetimeFigureOut">
              <a:rPr lang="ru-RU" smtClean="0"/>
              <a:pPr/>
              <a:t>28.07.2013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8F244E8-740A-4A4C-A7A6-EA7A4D608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/>
          </a:bodyPr>
          <a:lstStyle/>
          <a:p>
            <a:pPr algn="ctr"/>
            <a:r>
              <a:rPr lang="ru-RU" sz="3450" dirty="0" smtClean="0"/>
              <a:t>ГБОУ ККИДППО</a:t>
            </a:r>
            <a:endParaRPr lang="ru-RU" sz="345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2071701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Основная образовательная программа. Коррекционная работа</a:t>
            </a:r>
            <a:r>
              <a:rPr lang="ru-RU" sz="2800" dirty="0" smtClean="0"/>
              <a:t>(раздел 7) </a:t>
            </a:r>
          </a:p>
          <a:p>
            <a:endParaRPr lang="ru-RU" dirty="0" smtClean="0"/>
          </a:p>
          <a:p>
            <a:pPr algn="ctr">
              <a:lnSpc>
                <a:spcPct val="120000"/>
              </a:lnSpc>
            </a:pPr>
            <a:r>
              <a:rPr lang="ru-RU" sz="2200" b="1" dirty="0" smtClean="0"/>
              <a:t>Зачетная работа в рамках проведения курсов ПК заместителей руководителей образовательных учреждений по теме: «Введение федерального государственного образовательного стандарта начального общего образования в образовательном учреждении».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786050" y="607220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/>
              <a:t>Краснодар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57620" y="4500570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Рабочая группа в составе:</a:t>
            </a:r>
          </a:p>
          <a:p>
            <a:r>
              <a:rPr lang="ru-RU" sz="900" dirty="0" err="1" smtClean="0"/>
              <a:t>Шабадинова</a:t>
            </a:r>
            <a:r>
              <a:rPr lang="ru-RU" sz="900" dirty="0" smtClean="0"/>
              <a:t> С.В. -  зам по УМР МБОУ лицей станицы Азовской, Северский </a:t>
            </a:r>
            <a:r>
              <a:rPr lang="ru-RU" sz="900" dirty="0" err="1" smtClean="0"/>
              <a:t>р-он</a:t>
            </a:r>
            <a:r>
              <a:rPr lang="ru-RU" sz="900" dirty="0" smtClean="0"/>
              <a:t>)</a:t>
            </a:r>
          </a:p>
          <a:p>
            <a:r>
              <a:rPr lang="ru-RU" sz="900" dirty="0" err="1" smtClean="0"/>
              <a:t>Видута</a:t>
            </a:r>
            <a:r>
              <a:rPr lang="ru-RU" sz="900" dirty="0" smtClean="0"/>
              <a:t> Е.В., зам по УМР МБОУ СОШ №14 </a:t>
            </a:r>
            <a:r>
              <a:rPr lang="ru-RU" sz="900" dirty="0" err="1" smtClean="0"/>
              <a:t>пгт</a:t>
            </a:r>
            <a:r>
              <a:rPr lang="ru-RU" sz="900" dirty="0" smtClean="0"/>
              <a:t>. </a:t>
            </a:r>
            <a:r>
              <a:rPr lang="ru-RU" sz="900" dirty="0" err="1" smtClean="0"/>
              <a:t>Ильский</a:t>
            </a:r>
            <a:r>
              <a:rPr lang="ru-RU" sz="900" dirty="0" smtClean="0"/>
              <a:t>, Северский </a:t>
            </a:r>
            <a:r>
              <a:rPr lang="ru-RU" sz="900" dirty="0" err="1" smtClean="0"/>
              <a:t>р-он</a:t>
            </a:r>
            <a:endParaRPr lang="ru-RU" sz="900" dirty="0" smtClean="0"/>
          </a:p>
          <a:p>
            <a:endParaRPr lang="ru-RU" sz="900" dirty="0" smtClean="0"/>
          </a:p>
          <a:p>
            <a:r>
              <a:rPr lang="ru-RU" sz="900" dirty="0" smtClean="0"/>
              <a:t>Здор Г.А. зам по УМР МБОУ СОШ №25 МО </a:t>
            </a:r>
            <a:r>
              <a:rPr lang="ru-RU" sz="900" dirty="0" err="1" smtClean="0"/>
              <a:t>Усть-Лабинский</a:t>
            </a:r>
            <a:r>
              <a:rPr lang="ru-RU" sz="900" dirty="0" smtClean="0"/>
              <a:t> </a:t>
            </a:r>
            <a:r>
              <a:rPr lang="ru-RU" sz="900" dirty="0" err="1" smtClean="0"/>
              <a:t>р-он</a:t>
            </a:r>
            <a:endParaRPr lang="ru-RU" sz="900" dirty="0" smtClean="0"/>
          </a:p>
          <a:p>
            <a:r>
              <a:rPr lang="ru-RU" sz="900" dirty="0" err="1" smtClean="0"/>
              <a:t>Гиголаева</a:t>
            </a:r>
            <a:r>
              <a:rPr lang="ru-RU" sz="900" dirty="0" smtClean="0"/>
              <a:t> Ч.М. зам по УВР МБОУ СОШ №51 </a:t>
            </a:r>
            <a:r>
              <a:rPr lang="ru-RU" sz="900" dirty="0" err="1" smtClean="0"/>
              <a:t>пгт</a:t>
            </a:r>
            <a:r>
              <a:rPr lang="ru-RU" sz="900" dirty="0" smtClean="0"/>
              <a:t>. Черноморский , Северский </a:t>
            </a:r>
            <a:r>
              <a:rPr lang="ru-RU" sz="900" dirty="0" err="1" smtClean="0"/>
              <a:t>р-он</a:t>
            </a:r>
            <a:endParaRPr lang="ru-RU" sz="900" smtClean="0"/>
          </a:p>
          <a:p>
            <a:endParaRPr lang="ru-RU" sz="900" dirty="0" smtClean="0"/>
          </a:p>
          <a:p>
            <a:r>
              <a:rPr lang="ru-RU" sz="900" dirty="0" smtClean="0"/>
              <a:t>Руководитель курсов     </a:t>
            </a:r>
            <a:r>
              <a:rPr lang="ru-RU" sz="900" dirty="0" err="1" smtClean="0"/>
              <a:t>И.В.Стрельцова</a:t>
            </a:r>
            <a:r>
              <a:rPr lang="ru-RU" sz="900" dirty="0" smtClean="0"/>
              <a:t> , старший преподаватель кафедры повышения квалификации руководящих кадров</a:t>
            </a:r>
          </a:p>
          <a:p>
            <a:endParaRPr lang="ru-RU" sz="9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Консультативная работа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— выработка совместных обоснованных рекомендаций, единых для всех участников образовательного процесса;</a:t>
            </a:r>
          </a:p>
          <a:p>
            <a:r>
              <a:rPr lang="ru-RU" dirty="0" smtClean="0"/>
              <a:t>— консультирование специалистами педагогов по выбору индивидуально-ориентированных методов и приёмов работы;</a:t>
            </a:r>
          </a:p>
          <a:p>
            <a:r>
              <a:rPr lang="ru-RU" dirty="0" smtClean="0"/>
              <a:t>— консультативная помощь семье.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857356" y="428604"/>
            <a:ext cx="2071702" cy="12858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лекции</a:t>
            </a:r>
          </a:p>
        </p:txBody>
      </p:sp>
      <p:sp>
        <p:nvSpPr>
          <p:cNvPr id="5" name="Овал 4"/>
          <p:cNvSpPr/>
          <p:nvPr/>
        </p:nvSpPr>
        <p:spPr>
          <a:xfrm>
            <a:off x="428596" y="3286124"/>
            <a:ext cx="2071702" cy="12858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Печатные материалы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868" y="5357826"/>
            <a:ext cx="2071702" cy="12858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Школьный сайт</a:t>
            </a:r>
          </a:p>
        </p:txBody>
      </p:sp>
      <p:sp>
        <p:nvSpPr>
          <p:cNvPr id="7" name="Овал 6"/>
          <p:cNvSpPr/>
          <p:nvPr/>
        </p:nvSpPr>
        <p:spPr>
          <a:xfrm>
            <a:off x="6572264" y="785794"/>
            <a:ext cx="2071702" cy="12858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беседы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643702" y="3929066"/>
            <a:ext cx="2071702" cy="12858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Информационные стенды</a:t>
            </a:r>
          </a:p>
        </p:txBody>
      </p:sp>
      <p:sp>
        <p:nvSpPr>
          <p:cNvPr id="11" name="Овал 10"/>
          <p:cNvSpPr/>
          <p:nvPr/>
        </p:nvSpPr>
        <p:spPr>
          <a:xfrm>
            <a:off x="2571736" y="1643050"/>
            <a:ext cx="4286280" cy="342902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Информационно-просветительская работа 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323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реализации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857232"/>
            <a:ext cx="5857916" cy="10001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Этап регуляции и корректировки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357430"/>
            <a:ext cx="6429420" cy="12858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Этап диагностики коррекционно-развивающей образовательной среды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857628"/>
            <a:ext cx="6143668" cy="11430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Этап планирования, организации, координации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5357826"/>
            <a:ext cx="6072230" cy="10001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Этап сбора и анализа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3000372"/>
            <a:ext cx="5329278" cy="164307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342902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b="1" i="1" dirty="0" smtClean="0"/>
              <a:t>взаимодействие специалистов образовательного учреждения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1357298"/>
            <a:ext cx="364333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b="1" i="1" dirty="0" smtClean="0"/>
              <a:t>социальное партнёрство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608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Механизмы реализации программы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3286124"/>
            <a:ext cx="5357850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/>
              <a:t>Социальное партнёрство включает:</a:t>
            </a:r>
          </a:p>
          <a:p>
            <a:r>
              <a:rPr lang="ru-RU" sz="1400" b="1" i="1" dirty="0" smtClean="0"/>
              <a:t>— сотрудничество с учреждениями образования и другими ведомствами по вопросам преемственности обучения, развития и адаптации, социализации, </a:t>
            </a:r>
            <a:r>
              <a:rPr lang="ru-RU" sz="1400" b="1" i="1" dirty="0" err="1" smtClean="0"/>
              <a:t>здоровьесбережения</a:t>
            </a:r>
            <a:r>
              <a:rPr lang="ru-RU" sz="1400" b="1" i="1" dirty="0" smtClean="0"/>
              <a:t> детей с ограниченными возможностями здоровья;</a:t>
            </a:r>
          </a:p>
          <a:p>
            <a:r>
              <a:rPr lang="ru-RU" sz="1400" b="1" i="1" dirty="0" smtClean="0"/>
              <a:t>— сотрудничество со средствами массовой информации, а также с негосударственными структурами, прежде всего с общественными объединениями инвалидов, организациями родителей детей с ограниченными возможностями здоровья;</a:t>
            </a:r>
          </a:p>
          <a:p>
            <a:r>
              <a:rPr lang="ru-RU" sz="1400" b="1" i="1" dirty="0" smtClean="0"/>
              <a:t>— сотрудничество с родительской общественностью.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6375810" y="2803918"/>
            <a:ext cx="642942" cy="3571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9610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Требования к условиям реализации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586790" cy="414340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i="1" dirty="0" smtClean="0"/>
              <a:t>Психолого-педагогическое обеспечение:</a:t>
            </a:r>
            <a:endParaRPr lang="ru-RU" dirty="0" smtClean="0"/>
          </a:p>
          <a:p>
            <a:r>
              <a:rPr lang="ru-RU" dirty="0" smtClean="0"/>
              <a:t>Обеспечение 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условий </a:t>
            </a:r>
          </a:p>
          <a:p>
            <a:r>
              <a:rPr lang="ru-RU" dirty="0" smtClean="0"/>
              <a:t>Обеспечение  участия всех детей с ограниченными возможностями здоровья</a:t>
            </a:r>
          </a:p>
          <a:p>
            <a:pPr>
              <a:buNone/>
            </a:pPr>
            <a:r>
              <a:rPr lang="ru-RU" dirty="0" smtClean="0"/>
              <a:t>в проведении воспитательных, культурно-развлекательных, спортивно-оздоровительных и иных </a:t>
            </a:r>
            <a:r>
              <a:rPr lang="ru-RU" dirty="0" err="1" smtClean="0"/>
              <a:t>досуговых</a:t>
            </a:r>
            <a:r>
              <a:rPr lang="ru-RU" dirty="0" smtClean="0"/>
              <a:t> мероприятий;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err="1" smtClean="0"/>
              <a:t>Программно‑методическое</a:t>
            </a:r>
            <a:r>
              <a:rPr lang="ru-RU" i="1" dirty="0" smtClean="0"/>
              <a:t> обеспечение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857364"/>
            <a:ext cx="271464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 оптимальных диагностических и коррекционных методик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14348" y="4500570"/>
            <a:ext cx="1857388" cy="15001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Зам по УМР и психолог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1857364"/>
            <a:ext cx="214314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банка КИМ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286116" y="4500570"/>
            <a:ext cx="2643206" cy="15001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Руководитель ШМО и учителя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1857364"/>
            <a:ext cx="214314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банка методической информации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429388" y="4429132"/>
            <a:ext cx="2428892" cy="12858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Библиотекарь, методист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Прямая со стрелкой 43"/>
          <p:cNvCxnSpPr/>
          <p:nvPr/>
        </p:nvCxnSpPr>
        <p:spPr>
          <a:xfrm rot="5400000">
            <a:off x="5429256" y="3500438"/>
            <a:ext cx="3714776" cy="142876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16200000" flipH="1">
            <a:off x="535753" y="2964653"/>
            <a:ext cx="3786214" cy="257176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Кадровое обеспечение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1071546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 кадровых условий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071546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Анкетирование, собеседование, опрос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000372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Обучающие семинары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3000372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творческих групп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5286388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Педсовет, </a:t>
            </a:r>
          </a:p>
          <a:p>
            <a:pPr algn="ctr"/>
            <a:r>
              <a:rPr lang="ru-RU" dirty="0" smtClean="0"/>
              <a:t>публичный отчет</a:t>
            </a:r>
          </a:p>
          <a:p>
            <a:pPr algn="ctr"/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57554" y="1357298"/>
            <a:ext cx="2643206" cy="158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4500562" y="2428868"/>
            <a:ext cx="1571636" cy="71438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357950" y="2500306"/>
            <a:ext cx="1143008" cy="64294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071934" y="3643314"/>
            <a:ext cx="1285884" cy="1588"/>
          </a:xfrm>
          <a:prstGeom prst="straightConnector1">
            <a:avLst/>
          </a:prstGeom>
          <a:ln w="635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6000760" y="4500570"/>
            <a:ext cx="1071570" cy="78581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6200000" flipH="1">
            <a:off x="3286116" y="4429132"/>
            <a:ext cx="1000132" cy="100013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/>
              <a:t>Материально‑техническое</a:t>
            </a:r>
            <a:r>
              <a:rPr lang="ru-RU" i="1" dirty="0" smtClean="0"/>
              <a:t> обеспечение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143116"/>
            <a:ext cx="7429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/>
              <a:t>Материально‑техническая</a:t>
            </a:r>
            <a:r>
              <a:rPr lang="ru-RU" sz="3200" dirty="0" smtClean="0"/>
              <a:t> база школы позволяет обеспечить:</a:t>
            </a:r>
          </a:p>
          <a:p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адаптивную  среду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err="1" smtClean="0"/>
              <a:t>коррекционно‑развивающую</a:t>
            </a:r>
            <a:r>
              <a:rPr lang="ru-RU" sz="3200" dirty="0" smtClean="0"/>
              <a:t> среду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Информационное обеспечение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 создание </a:t>
            </a:r>
            <a:r>
              <a:rPr lang="ru-RU" sz="2400" b="1" dirty="0"/>
              <a:t>информационной образовательной среды и на этой основе развитие дистанционной формы </a:t>
            </a:r>
            <a:r>
              <a:rPr lang="ru-RU" sz="2400" b="1" dirty="0" smtClean="0"/>
              <a:t>обучения</a:t>
            </a:r>
          </a:p>
          <a:p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643182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Организация доступа </a:t>
            </a:r>
            <a:r>
              <a:rPr lang="ru-RU" sz="2400" b="1" dirty="0"/>
              <a:t>детей с ограниченными возможностями здоровья, родителей (законных представителей), педагогов к сетевым источникам информации, к информационно-методическим фондам, предполагающим наличие методических пособий и рекомендаций по всем направлениям и видам деятельности, наглядных пособий, </a:t>
            </a:r>
            <a:r>
              <a:rPr lang="ru-RU" sz="2400" b="1" dirty="0" err="1"/>
              <a:t>мультимедийных</a:t>
            </a:r>
            <a:r>
              <a:rPr lang="ru-RU" sz="2400" b="1" dirty="0"/>
              <a:t>, аудио- и видеоматериалов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928802"/>
            <a:ext cx="774094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714488"/>
            <a:ext cx="4643470" cy="47623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 программы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429264"/>
            <a:ext cx="5979222" cy="785818"/>
          </a:xfrm>
        </p:spPr>
        <p:txBody>
          <a:bodyPr>
            <a:normAutofit/>
          </a:bodyPr>
          <a:lstStyle/>
          <a:p>
            <a:pPr marL="514350" indent="-514350" algn="l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>
              <a:buFont typeface="Arial" pitchFamily="34" charset="0"/>
              <a:buChar char="•"/>
            </a:pPr>
            <a:endParaRPr lang="ru-RU" dirty="0" smtClean="0"/>
          </a:p>
          <a:p>
            <a:pPr marL="514350" indent="-514350"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02" y="0"/>
            <a:ext cx="864399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Программа коррекционной работы разработана в соответствии со Стандартом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786058"/>
            <a:ext cx="8429684" cy="38576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Font typeface="Arial" pitchFamily="34" charset="0"/>
              <a:buChar char="•"/>
            </a:pPr>
            <a:endParaRPr lang="ru-RU" sz="2800" dirty="0" smtClean="0"/>
          </a:p>
          <a:p>
            <a:pPr marL="514350" indent="-514350" algn="ctr"/>
            <a:r>
              <a:rPr lang="ru-RU" sz="2800" dirty="0" smtClean="0"/>
              <a:t> Создать систему комплексной помощи детям с ограниченными возможностями здоровья в освоении основной образовательной программы начального общего образования, коррекцию недостатков в физическом и (или) психическом развитии обучающихся,  их социальную адаптацию, с учетом условий обучения и воспитания.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Программы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7615262" cy="45262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Программа предусматривает вариативные формы получения образования и различные варианты специального сопровождения детей с ограниченными возможностями здоровья:</a:t>
            </a:r>
          </a:p>
          <a:p>
            <a:r>
              <a:rPr lang="ru-RU" dirty="0" smtClean="0"/>
              <a:t>1. Образовательная программа начального общего образования </a:t>
            </a:r>
          </a:p>
          <a:p>
            <a:r>
              <a:rPr lang="ru-RU" dirty="0" smtClean="0"/>
              <a:t>2. Индивидуальная программа, с использованием надомной или дистанционной формы обучения. Варьироваться могут степень участия специалистов сопровождения, а также организационные формы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/>
              <a:t>Задачи</a:t>
            </a:r>
            <a:endParaRPr lang="ru-RU" sz="4400" dirty="0"/>
          </a:p>
        </p:txBody>
      </p:sp>
      <p:sp>
        <p:nvSpPr>
          <p:cNvPr id="1126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8596" y="785794"/>
            <a:ext cx="8429684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@Arial Unicode MS"/>
                <a:cs typeface="Times New Roman" pitchFamily="18" charset="0"/>
              </a:rPr>
              <a:t>— Своевременное выявление детей с трудностями адаптации, обусловленными ограниченными возможностями здоровья;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@Arial Unicode MS"/>
                <a:cs typeface="Times New Roman" pitchFamily="18" charset="0"/>
              </a:rPr>
              <a:t>— определение особых образовательных потребностей детей с ограниченными возможностями здоровья, детей-инвалидов;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@Arial Unicode MS"/>
                <a:cs typeface="Times New Roman" pitchFamily="18" charset="0"/>
              </a:rPr>
              <a:t>— определение особенностей организации образовательного процесса для рассматриваемой категории детей в соответствии с индивидуальными особенностями каждого ребёнка, структурой нарушения развития и степенью его выраженности</a:t>
            </a:r>
            <a:endParaRPr kumimoji="0" lang="ru-RU" sz="2400" b="0" i="0" u="none" strike="noStrike" cap="none" normalizeH="0" baseline="30000" dirty="0" smtClean="0">
              <a:ln>
                <a:noFill/>
              </a:ln>
              <a:effectLst/>
              <a:latin typeface="Times New Roman" pitchFamily="18" charset="0"/>
              <a:ea typeface="@Arial Unicode MS"/>
              <a:cs typeface="Times New Roman" pitchFamily="18" charset="0"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@Arial Unicode MS"/>
                <a:cs typeface="Times New Roman" pitchFamily="18" charset="0"/>
              </a:rPr>
              <a:t>— создание условий, способствующих освоению детьми с ограниченными возможностями здоровья основной образовательной программы начального общего образования и их интеграции в образовательном учреждении;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2159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96875" algn="l"/>
              </a:tabLst>
            </a:pPr>
            <a:r>
              <a:rPr lang="ru-RU" dirty="0" smtClean="0">
                <a:latin typeface="Times New Roman" pitchFamily="18" charset="0"/>
                <a:ea typeface="@Arial Unicode MS"/>
                <a:cs typeface="Times New Roman" pitchFamily="18" charset="0"/>
              </a:rPr>
              <a:t>осуществление индивидуально ориентированной </a:t>
            </a:r>
            <a:r>
              <a:rPr lang="ru-RU" dirty="0" err="1" smtClean="0">
                <a:latin typeface="Times New Roman" pitchFamily="18" charset="0"/>
                <a:ea typeface="@Arial Unicode MS"/>
                <a:cs typeface="Times New Roman" pitchFamily="18" charset="0"/>
              </a:rPr>
              <a:t>психолого-медико-педагогической</a:t>
            </a:r>
            <a:r>
              <a:rPr lang="ru-RU" dirty="0" smtClean="0">
                <a:latin typeface="Times New Roman" pitchFamily="18" charset="0"/>
                <a:ea typeface="@Arial Unicode MS"/>
                <a:cs typeface="Times New Roman" pitchFamily="18" charset="0"/>
              </a:rPr>
              <a:t> помощи детям с ограниченными возможностями здоровья с учётом особенностей психического и (или) физического развития, индивидуальных возможностей детей (в соответствии с рекомендациями </a:t>
            </a:r>
            <a:r>
              <a:rPr lang="ru-RU" dirty="0" err="1" smtClean="0">
                <a:latin typeface="Times New Roman" pitchFamily="18" charset="0"/>
                <a:ea typeface="@Arial Unicode MS"/>
                <a:cs typeface="Times New Roman" pitchFamily="18" charset="0"/>
              </a:rPr>
              <a:t>психолого-медико-педагогической</a:t>
            </a:r>
            <a:r>
              <a:rPr lang="ru-RU" dirty="0" smtClean="0">
                <a:latin typeface="Times New Roman" pitchFamily="18" charset="0"/>
                <a:ea typeface="@Arial Unicode MS"/>
                <a:cs typeface="Times New Roman" pitchFamily="18" charset="0"/>
              </a:rPr>
              <a:t> комиссии);</a:t>
            </a:r>
            <a:endParaRPr lang="ru-RU" dirty="0" smtClean="0">
              <a:latin typeface="Arial" pitchFamily="34" charset="0"/>
            </a:endParaRPr>
          </a:p>
          <a:p>
            <a:pPr marL="0" lvl="0" indent="2159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96875" algn="l"/>
              </a:tabLst>
            </a:pPr>
            <a:r>
              <a:rPr lang="ru-RU" dirty="0" smtClean="0">
                <a:latin typeface="Times New Roman" pitchFamily="18" charset="0"/>
                <a:ea typeface="@Arial Unicode MS"/>
                <a:cs typeface="Times New Roman" pitchFamily="18" charset="0"/>
              </a:rPr>
              <a:t>— реализация системы мероприятий по социальной адаптации детей с ограниченными возможностями здоровья;</a:t>
            </a:r>
            <a:endParaRPr lang="ru-RU" dirty="0" smtClean="0">
              <a:latin typeface="Arial" pitchFamily="34" charset="0"/>
            </a:endParaRPr>
          </a:p>
          <a:p>
            <a:pPr marL="0" lvl="0" indent="2159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96875" algn="l"/>
              </a:tabLst>
            </a:pPr>
            <a:r>
              <a:rPr lang="ru-RU" dirty="0" smtClean="0">
                <a:latin typeface="Times New Roman" pitchFamily="18" charset="0"/>
                <a:ea typeface="@Arial Unicode MS"/>
                <a:cs typeface="Times New Roman" pitchFamily="18" charset="0"/>
              </a:rPr>
              <a:t>— оказание консультативной и методической помощи родителям  (законным представителям) детей с ограниченными возможностями здоровья по медицинским, социальным, правовым и другим вопросам.</a:t>
            </a:r>
            <a:endParaRPr lang="ru-RU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Принципы: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Соблюдение интересов ребёнка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071678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Системность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3214686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Непрерывность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4429132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Вариативность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5572140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Рекомендательный характер оказания помощи</a:t>
            </a:r>
            <a:endParaRPr lang="ru-RU" dirty="0" smtClean="0"/>
          </a:p>
          <a:p>
            <a:pPr algn="ctr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89448"/>
          </a:xfrm>
        </p:spPr>
        <p:txBody>
          <a:bodyPr/>
          <a:lstStyle/>
          <a:p>
            <a:pPr algn="ctr"/>
            <a:r>
              <a:rPr lang="ru-RU" dirty="0" smtClean="0"/>
              <a:t>Направления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571744"/>
            <a:ext cx="200026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диагностическая работа</a:t>
            </a:r>
            <a:r>
              <a:rPr lang="ru-RU" dirty="0" smtClean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2571744"/>
            <a:ext cx="200026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коррекционно-развивающая работа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2571744"/>
            <a:ext cx="207170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консультативная работа</a:t>
            </a:r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2643182"/>
            <a:ext cx="2000232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информационно-просветительская работа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857224" y="1000108"/>
            <a:ext cx="3000396" cy="142876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357554" y="1571612"/>
            <a:ext cx="1357322" cy="64294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" idx="0"/>
          </p:cNvCxnSpPr>
          <p:nvPr/>
        </p:nvCxnSpPr>
        <p:spPr>
          <a:xfrm rot="16200000" flipH="1">
            <a:off x="4554142" y="1446597"/>
            <a:ext cx="1357320" cy="892973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010120" y="1071546"/>
            <a:ext cx="3133780" cy="1571636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Прямая со стрелкой 33"/>
          <p:cNvCxnSpPr/>
          <p:nvPr/>
        </p:nvCxnSpPr>
        <p:spPr>
          <a:xfrm rot="16200000" flipH="1">
            <a:off x="2678893" y="3178967"/>
            <a:ext cx="4357718" cy="142876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4607719" y="1464455"/>
            <a:ext cx="2214578" cy="142876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3821901" y="2250273"/>
            <a:ext cx="4143404" cy="207170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Диагностическая работа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142984"/>
            <a:ext cx="2428892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своевременное выявление детей, нуждающихся в специализированной помощи;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5286388"/>
            <a:ext cx="228601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анализ успешности коррекционно-развивающей работы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2928934"/>
            <a:ext cx="2286016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системный разносторонний контроль специалистов за уровнем и динамикой развития ребёнка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86388"/>
            <a:ext cx="285752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изучение адаптивных возможностей и уровня социализации ребёнка с ограниченными возможностями здоровья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5357826"/>
            <a:ext cx="271464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изучение социальной ситуации развития и условий семейного воспитания ребёнка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1214422"/>
            <a:ext cx="271464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ранняя диагностика отклонений в развитии и анализ причин трудностей адаптации;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000372"/>
            <a:ext cx="2571768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комплексный сбор сведений о ребёнке на основании диагностической информации от специалистов разного профиля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3071810"/>
            <a:ext cx="2143140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изучение развития эмоционально-волевой сферы и личностных особенностей обучающихся</a:t>
            </a:r>
            <a:endParaRPr lang="ru-RU" sz="16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3000364" y="857232"/>
            <a:ext cx="1143008" cy="107157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500430" y="2000240"/>
            <a:ext cx="1928826" cy="35719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295508" y="1490650"/>
            <a:ext cx="2490806" cy="1652598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357818" y="857232"/>
            <a:ext cx="785818" cy="28575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1607323" y="2464587"/>
            <a:ext cx="4357718" cy="142876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Коррекционно-развивающая работа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выбор оптимальных для развития ребёнка с ограниченными возможностями здоровья коррекционных  методик, методов и приёмов;</a:t>
            </a:r>
          </a:p>
          <a:p>
            <a:r>
              <a:rPr lang="ru-RU" dirty="0" smtClean="0"/>
              <a:t>— организация и проведение  индивидуальных и групповых коррекционно-развивающих занятий;</a:t>
            </a:r>
          </a:p>
          <a:p>
            <a:r>
              <a:rPr lang="ru-RU" dirty="0" smtClean="0"/>
              <a:t>— системное воздействие на  формирование универсальных учебных действий и коррекцию отклонений в развитии;</a:t>
            </a:r>
          </a:p>
          <a:p>
            <a:r>
              <a:rPr lang="ru-RU" dirty="0" smtClean="0"/>
              <a:t>— коррекция и развитие высших психических функций;</a:t>
            </a:r>
          </a:p>
          <a:p>
            <a:r>
              <a:rPr lang="ru-RU" dirty="0" smtClean="0"/>
              <a:t>— развитие эмоционально-волевой и личностной сфер ребёнка и </a:t>
            </a:r>
            <a:r>
              <a:rPr lang="ru-RU" dirty="0" err="1" smtClean="0"/>
              <a:t>психокоррекцию</a:t>
            </a:r>
            <a:r>
              <a:rPr lang="ru-RU" dirty="0" smtClean="0"/>
              <a:t> его поведения;</a:t>
            </a:r>
          </a:p>
          <a:p>
            <a:r>
              <a:rPr lang="ru-RU" dirty="0" smtClean="0"/>
              <a:t>— социальная защита ребёнка в случаях неблагоприятных условий жизни при психотравмирующих обстоятельствах.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143</TotalTime>
  <Words>831</Words>
  <Application>Microsoft Office PowerPoint</Application>
  <PresentationFormat>Экран (4:3)</PresentationFormat>
  <Paragraphs>118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ГБОУ ККИДППО</vt:lpstr>
      <vt:lpstr>   Цель программы</vt:lpstr>
      <vt:lpstr>Программы обучения</vt:lpstr>
      <vt:lpstr>Задачи</vt:lpstr>
      <vt:lpstr>Задачи</vt:lpstr>
      <vt:lpstr>Принципы:</vt:lpstr>
      <vt:lpstr>Направления работы</vt:lpstr>
      <vt:lpstr>Диагностическая работа </vt:lpstr>
      <vt:lpstr>Коррекционно-развивающая работа </vt:lpstr>
      <vt:lpstr>Консультативная работа </vt:lpstr>
      <vt:lpstr>Слайд 11</vt:lpstr>
      <vt:lpstr>Этапы реализации программы </vt:lpstr>
      <vt:lpstr>Механизмы реализации программы</vt:lpstr>
      <vt:lpstr>Требования к условиям реализации программы </vt:lpstr>
      <vt:lpstr>Программно‑методическое обеспечение </vt:lpstr>
      <vt:lpstr>Кадровое обеспечение </vt:lpstr>
      <vt:lpstr>Материально‑техническое обеспечение</vt:lpstr>
      <vt:lpstr>Информационное обеспечение</vt:lpstr>
      <vt:lpstr>Слайд 19</vt:lpstr>
    </vt:vector>
  </TitlesOfParts>
  <Company>МБОУ СОШ №25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ККИДППО</dc:title>
  <dc:creator>ASER</dc:creator>
  <cp:lastModifiedBy>mgm_nb-u</cp:lastModifiedBy>
  <cp:revision>20</cp:revision>
  <dcterms:created xsi:type="dcterms:W3CDTF">2012-07-04T09:38:07Z</dcterms:created>
  <dcterms:modified xsi:type="dcterms:W3CDTF">2013-07-28T07:42:40Z</dcterms:modified>
</cp:coreProperties>
</file>